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99" r:id="rId4"/>
  </p:sldMasterIdLst>
  <p:notesMasterIdLst>
    <p:notesMasterId r:id="rId20"/>
  </p:notesMasterIdLst>
  <p:handoutMasterIdLst>
    <p:handoutMasterId r:id="rId21"/>
  </p:handoutMasterIdLst>
  <p:sldIdLst>
    <p:sldId id="281" r:id="rId5"/>
    <p:sldId id="291" r:id="rId6"/>
    <p:sldId id="302" r:id="rId7"/>
    <p:sldId id="317" r:id="rId8"/>
    <p:sldId id="316" r:id="rId9"/>
    <p:sldId id="313" r:id="rId10"/>
    <p:sldId id="314" r:id="rId11"/>
    <p:sldId id="315" r:id="rId12"/>
    <p:sldId id="318" r:id="rId13"/>
    <p:sldId id="319" r:id="rId14"/>
    <p:sldId id="310" r:id="rId15"/>
    <p:sldId id="320" r:id="rId16"/>
    <p:sldId id="311" r:id="rId17"/>
    <p:sldId id="298" r:id="rId18"/>
    <p:sldId id="301" r:id="rId19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rd Curzon" initials="RC" lastIdx="1" clrIdx="0"/>
  <p:cmAuthor id="2" name="Cristina Roman" initials="CR" lastIdx="1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11B"/>
    <a:srgbClr val="DF411C"/>
    <a:srgbClr val="DC5D2A"/>
    <a:srgbClr val="7F8781"/>
    <a:srgbClr val="EEEEEE"/>
    <a:srgbClr val="000000"/>
    <a:srgbClr val="DE412F"/>
    <a:srgbClr val="4A4E52"/>
    <a:srgbClr val="E3E8EB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838AF7-997E-4939-ABE0-D7AA7E3131C7}" v="1" dt="2021-11-11T12:41:44.008"/>
  </p1510:revLst>
</p1510:revInfo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868" autoAdjust="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>
        <p:guide orient="horz" pos="8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CA STEFANIA ILICEA" userId="S::anca.ilicea@s.unibuc.ro::197b13e0-79ae-4b7f-988c-f080eaf90170" providerId="AD" clId="Web-{23838AF7-997E-4939-ABE0-D7AA7E3131C7}"/>
    <pc:docChg chg="sldOrd">
      <pc:chgData name="ANCA STEFANIA ILICEA" userId="S::anca.ilicea@s.unibuc.ro::197b13e0-79ae-4b7f-988c-f080eaf90170" providerId="AD" clId="Web-{23838AF7-997E-4939-ABE0-D7AA7E3131C7}" dt="2021-11-11T12:41:44.008" v="0"/>
      <pc:docMkLst>
        <pc:docMk/>
      </pc:docMkLst>
      <pc:sldChg chg="ord">
        <pc:chgData name="ANCA STEFANIA ILICEA" userId="S::anca.ilicea@s.unibuc.ro::197b13e0-79ae-4b7f-988c-f080eaf90170" providerId="AD" clId="Web-{23838AF7-997E-4939-ABE0-D7AA7E3131C7}" dt="2021-11-11T12:41:44.008" v="0"/>
        <pc:sldMkLst>
          <pc:docMk/>
          <pc:sldMk cId="1478874768" sldId="30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F4985468-EA09-47E3-8036-5BF84197CAEF}" type="datetimeFigureOut">
              <a:rPr lang="en-GB" smtClean="0"/>
              <a:t>11/11/2021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7B2011F-DB26-4689-9E20-378C13B1A81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570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303BD5E-F603-431C-B79D-697385AE35AF}" type="datetimeFigureOut">
              <a:rPr lang="en-GB" smtClean="0"/>
              <a:t>11/11/2021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C59FDB4-792A-4C30-B3CA-9A37EF575B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210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94460" y="3404110"/>
            <a:ext cx="7254240" cy="1063387"/>
          </a:xfrm>
        </p:spPr>
        <p:txBody>
          <a:bodyPr wrap="square" lIns="0" anchor="b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 GOES HERE. It may stretch to two lines.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394460" y="4533900"/>
            <a:ext cx="7254240" cy="1042606"/>
          </a:xfrm>
        </p:spPr>
        <p:txBody>
          <a:bodyPr l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200" b="0" kern="1200" cap="all" baseline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This is subtitle text it can It can also go to additional lines if necessary. If this goes to multiple lines it looks like this.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endava-new-logo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605" y="1190270"/>
            <a:ext cx="2440870" cy="806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3532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12" t="8001" r="31509" b="308"/>
          <a:stretch/>
        </p:blipFill>
        <p:spPr>
          <a:xfrm>
            <a:off x="1307" y="8164"/>
            <a:ext cx="3829969" cy="68498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4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5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41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55" r="14816"/>
          <a:stretch/>
        </p:blipFill>
        <p:spPr>
          <a:xfrm>
            <a:off x="-1" y="0"/>
            <a:ext cx="398410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2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55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et &amp; Wealth Management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0" r="27729"/>
          <a:stretch/>
        </p:blipFill>
        <p:spPr>
          <a:xfrm>
            <a:off x="0" y="0"/>
            <a:ext cx="4231178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94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king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34" r="7453"/>
          <a:stretch/>
        </p:blipFill>
        <p:spPr>
          <a:xfrm>
            <a:off x="-8313" y="0"/>
            <a:ext cx="4239492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32115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6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22819"/>
          <a:stretch/>
        </p:blipFill>
        <p:spPr>
          <a:xfrm>
            <a:off x="-1" y="0"/>
            <a:ext cx="403998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" y="0"/>
            <a:ext cx="4368833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96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95" r="24213"/>
          <a:stretch/>
        </p:blipFill>
        <p:spPr>
          <a:xfrm>
            <a:off x="0" y="0"/>
            <a:ext cx="403167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042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3" r="21239"/>
          <a:stretch/>
        </p:blipFill>
        <p:spPr>
          <a:xfrm>
            <a:off x="-1" y="0"/>
            <a:ext cx="419792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" y="0"/>
            <a:ext cx="444780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089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94" r="26548"/>
          <a:stretch/>
        </p:blipFill>
        <p:spPr>
          <a:xfrm>
            <a:off x="-24938" y="0"/>
            <a:ext cx="416467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493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650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589"/>
          <a:stretch/>
        </p:blipFill>
        <p:spPr>
          <a:xfrm>
            <a:off x="-24939" y="0"/>
            <a:ext cx="414790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0428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8831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42" t="31284" r="28561"/>
          <a:stretch/>
        </p:blipFill>
        <p:spPr>
          <a:xfrm>
            <a:off x="0" y="0"/>
            <a:ext cx="4139738" cy="665498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6972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8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337995" y="26655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06824" y="996707"/>
            <a:ext cx="4186165" cy="660738"/>
          </a:xfrm>
        </p:spPr>
        <p:txBody>
          <a:bodyPr wrap="square" lIns="0" anchor="t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28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9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06824" y="2016874"/>
            <a:ext cx="9682333" cy="3934346"/>
          </a:xfrm>
        </p:spPr>
        <p:txBody>
          <a:bodyPr wrap="none" lIns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411B"/>
              </a:buClr>
              <a:buSzTx/>
              <a:buFont typeface="Wingdings" panose="05000000000000000000" pitchFamily="2" charset="2"/>
              <a:buChar char="§"/>
              <a:tabLst/>
              <a:defRPr lang="en-US" sz="33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First topics on the agenda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3" name="Text Placeholder 1"/>
          <p:cNvSpPr txBox="1">
            <a:spLocks/>
          </p:cNvSpPr>
          <p:nvPr userDrawn="1"/>
        </p:nvSpPr>
        <p:spPr>
          <a:xfrm flipH="1">
            <a:off x="806824" y="1708920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388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al Estate_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0" r="25218"/>
          <a:stretch/>
        </p:blipFill>
        <p:spPr>
          <a:xfrm>
            <a:off x="-17755" y="0"/>
            <a:ext cx="4451210" cy="68580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-27710" y="0"/>
            <a:ext cx="4461165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6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1571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c - success stor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9431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4862147" y="322509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206888" y="2379387"/>
            <a:ext cx="7421880" cy="594213"/>
          </a:xfrm>
        </p:spPr>
        <p:txBody>
          <a:bodyPr wrap="square"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none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THANK YOU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590243" y="4671588"/>
            <a:ext cx="5038525" cy="216152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+ 00 000 000 000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590244" y="3532872"/>
            <a:ext cx="5038524" cy="448637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 surname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22" hasCustomPrompt="1"/>
          </p:nvPr>
        </p:nvSpPr>
        <p:spPr>
          <a:xfrm>
            <a:off x="5590244" y="4888429"/>
            <a:ext cx="5020417" cy="290153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name.surname@endava.com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23" hasCustomPrompt="1"/>
          </p:nvPr>
        </p:nvSpPr>
        <p:spPr>
          <a:xfrm>
            <a:off x="5590244" y="3981510"/>
            <a:ext cx="5038524" cy="210246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Job title</a:t>
            </a:r>
          </a:p>
        </p:txBody>
      </p:sp>
    </p:spTree>
    <p:extLst>
      <p:ext uri="{BB962C8B-B14F-4D97-AF65-F5344CB8AC3E}">
        <p14:creationId xmlns:p14="http://schemas.microsoft.com/office/powerpoint/2010/main" val="416528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1218690" y="18666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22"/>
          </p:nvPr>
        </p:nvSpPr>
        <p:spPr>
          <a:xfrm>
            <a:off x="1218690" y="3360613"/>
            <a:ext cx="9831977" cy="1201232"/>
          </a:xfrm>
        </p:spPr>
        <p:txBody>
          <a:bodyPr lIns="0" anchor="t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ct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ct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600200" indent="-228600" algn="ctr">
              <a:buFont typeface="Calibri" panose="020F0502020204030204" pitchFamily="34" charset="0"/>
              <a:buChar char="-"/>
              <a:defRPr sz="1400"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23" hasCustomPrompt="1"/>
          </p:nvPr>
        </p:nvSpPr>
        <p:spPr>
          <a:xfrm>
            <a:off x="1218690" y="25955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792707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4952246" y="3054273"/>
            <a:ext cx="6401554" cy="3021340"/>
          </a:xfrm>
        </p:spPr>
        <p:txBody>
          <a:bodyPr lIns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r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r">
              <a:buFontTx/>
              <a:buNone/>
              <a:defRPr>
                <a:solidFill>
                  <a:schemeClr val="tx1"/>
                </a:solidFill>
              </a:defRPr>
            </a:lvl5pPr>
            <a:lvl6pPr algn="r">
              <a:defRPr sz="1200"/>
            </a:lvl6pPr>
            <a:lvl8pPr algn="r">
              <a:defRPr sz="120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806824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952246" y="2629541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775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8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and possibly second row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7552410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06824" y="2603655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3028387"/>
            <a:ext cx="6401554" cy="1347548"/>
          </a:xfrm>
        </p:spPr>
        <p:txBody>
          <a:bodyPr wrap="square" lIns="0" tIns="0" rIns="0" b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4559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columns_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2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82749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346564" y="2568629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6346564" y="2191023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9039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columns_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03444"/>
            <a:ext cx="3267235" cy="448637"/>
          </a:xfrm>
        </p:spPr>
        <p:txBody>
          <a:bodyPr lIns="0" bIns="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21" hasCustomPrompt="1"/>
          </p:nvPr>
        </p:nvSpPr>
        <p:spPr>
          <a:xfrm>
            <a:off x="4399541" y="2111718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23" hasCustomPrompt="1"/>
          </p:nvPr>
        </p:nvSpPr>
        <p:spPr>
          <a:xfrm>
            <a:off x="8086565" y="2119992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24" hasCustomPrompt="1"/>
          </p:nvPr>
        </p:nvSpPr>
        <p:spPr>
          <a:xfrm>
            <a:off x="4399541" y="2575061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25" hasCustomPrompt="1"/>
          </p:nvPr>
        </p:nvSpPr>
        <p:spPr>
          <a:xfrm>
            <a:off x="8093355" y="2586006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115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4" r="39414"/>
          <a:stretch/>
        </p:blipFill>
        <p:spPr>
          <a:xfrm>
            <a:off x="0" y="0"/>
            <a:ext cx="446116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25878" y="635274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47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r="23943"/>
          <a:stretch/>
        </p:blipFill>
        <p:spPr>
          <a:xfrm>
            <a:off x="-41564" y="0"/>
            <a:ext cx="451388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874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7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54078-FBCE-4758-9F4C-1C7F7852075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18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02" r:id="rId2"/>
    <p:sldLayoutId id="2147483718" r:id="rId3"/>
    <p:sldLayoutId id="2147483715" r:id="rId4"/>
    <p:sldLayoutId id="2147483716" r:id="rId5"/>
    <p:sldLayoutId id="2147483717" r:id="rId6"/>
    <p:sldLayoutId id="2147483683" r:id="rId7"/>
    <p:sldLayoutId id="2147483719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  <p:sldLayoutId id="2147483732" r:id="rId19"/>
    <p:sldLayoutId id="2147483733" r:id="rId20"/>
    <p:sldLayoutId id="2147483734" r:id="rId21"/>
    <p:sldLayoutId id="2147483686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DE411B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playlist?list=PLEocw3gLFc8Vli5p6rWHnNcYxFRbaIfIJ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4459" y="3404110"/>
            <a:ext cx="8584041" cy="106338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Web technologies using </a:t>
            </a:r>
            <a:r>
              <a:rPr lang="en-GB" dirty="0">
                <a:solidFill>
                  <a:srgbClr val="DE411B"/>
                </a:solidFill>
              </a:rPr>
              <a:t>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Course 2 – spring core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C2982A2F-246A-4390-B082-72F010224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181" y="1076308"/>
            <a:ext cx="4014319" cy="106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921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How to put a bean in the context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13E8C7-5A7F-4F30-A98E-C279784EA9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97946" y="1628201"/>
            <a:ext cx="5860306" cy="1511183"/>
          </a:xfrm>
        </p:spPr>
        <p:txBody>
          <a:bodyPr/>
          <a:lstStyle/>
          <a:p>
            <a:endParaRPr lang="en-US" dirty="0"/>
          </a:p>
          <a:p>
            <a:pPr marL="571500" lvl="1">
              <a:buFont typeface="Arial" panose="020B0604020202020204" pitchFamily="34" charset="0"/>
              <a:buChar char="•"/>
            </a:pPr>
            <a:endParaRPr lang="en-US" dirty="0"/>
          </a:p>
          <a:p>
            <a:pPr marL="285750"/>
            <a:endParaRPr lang="en-US" dirty="0"/>
          </a:p>
          <a:p>
            <a:pPr marL="571500" lvl="1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7ADD31A-09CB-42E3-904E-27847599EB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0354130"/>
              </p:ext>
            </p:extLst>
          </p:nvPr>
        </p:nvGraphicFramePr>
        <p:xfrm>
          <a:off x="1898834" y="1864417"/>
          <a:ext cx="8124055" cy="286690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057752">
                  <a:extLst>
                    <a:ext uri="{9D8B030D-6E8A-4147-A177-3AD203B41FA5}">
                      <a16:colId xmlns:a16="http://schemas.microsoft.com/office/drawing/2014/main" val="3070368815"/>
                    </a:ext>
                  </a:extLst>
                </a:gridCol>
                <a:gridCol w="4066303">
                  <a:extLst>
                    <a:ext uri="{9D8B030D-6E8A-4147-A177-3AD203B41FA5}">
                      <a16:colId xmlns:a16="http://schemas.microsoft.com/office/drawing/2014/main" val="2721141695"/>
                    </a:ext>
                  </a:extLst>
                </a:gridCol>
              </a:tblGrid>
              <a:tr h="794222">
                <a:tc>
                  <a:txBody>
                    <a:bodyPr/>
                    <a:lstStyle/>
                    <a:p>
                      <a:r>
                        <a:rPr lang="en-US" dirty="0"/>
                        <a:t>Using @Bean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Using stereotypes annotations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4424289"/>
                  </a:ext>
                </a:extLst>
              </a:tr>
              <a:tr h="576223">
                <a:tc>
                  <a:txBody>
                    <a:bodyPr/>
                    <a:lstStyle/>
                    <a:p>
                      <a:r>
                        <a:rPr lang="en-US" sz="1400" dirty="0"/>
                        <a:t>You have full control over the creation of the bean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You have full control only after the bean is created by Spring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370727"/>
                  </a:ext>
                </a:extLst>
              </a:tr>
              <a:tr h="460144">
                <a:tc>
                  <a:txBody>
                    <a:bodyPr/>
                    <a:lstStyle/>
                    <a:p>
                      <a:r>
                        <a:rPr lang="en-US" sz="1400" dirty="0"/>
                        <a:t>You can add multiple instances of the same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You can add only one instance of a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330794"/>
                  </a:ext>
                </a:extLst>
              </a:tr>
              <a:tr h="509519">
                <a:tc>
                  <a:txBody>
                    <a:bodyPr/>
                    <a:lstStyle/>
                    <a:p>
                      <a:r>
                        <a:rPr lang="en-US" sz="1400" dirty="0"/>
                        <a:t>You can create beans of any classes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You can create beans only of classes defined in your app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601153"/>
                  </a:ext>
                </a:extLst>
              </a:tr>
              <a:tr h="509519">
                <a:tc>
                  <a:txBody>
                    <a:bodyPr/>
                    <a:lstStyle/>
                    <a:p>
                      <a:r>
                        <a:rPr lang="en-US" sz="1400" dirty="0"/>
                        <a:t>You need to define one method for each bean -&gt; a lot of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You only add an annotation for each bean -&gt; less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0663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6214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>
                <a:solidFill>
                  <a:schemeClr val="tx1"/>
                </a:solidFill>
              </a:rPr>
              <a:t>How to retrieve a bean from the context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3"/>
          </p:nvPr>
        </p:nvSpPr>
        <p:spPr>
          <a:xfrm>
            <a:off x="797947" y="1390812"/>
            <a:ext cx="10244863" cy="4090351"/>
          </a:xfrm>
        </p:spPr>
        <p:txBody>
          <a:bodyPr/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Wiring: directly calling a @Bean annotated method from another @Bean annotated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Autowiring</a:t>
            </a:r>
            <a:r>
              <a:rPr lang="en-US" dirty="0"/>
              <a:t>: you let Spring provide a value for a parameter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by name: enables the dependency injection based on bean names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by type: enables the dependency injection based on bean types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via constructor: like by type, but applies to constructor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@Autowired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on constructor – production-ready apps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on attributes – proofs-of-concept and tests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on setters – rarely used</a:t>
            </a:r>
          </a:p>
          <a:p>
            <a:pPr marL="571500"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721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>
                <a:solidFill>
                  <a:schemeClr val="tx1"/>
                </a:solidFill>
              </a:rPr>
              <a:t>How to retrieve a bean from the context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3"/>
          </p:nvPr>
        </p:nvSpPr>
        <p:spPr>
          <a:xfrm>
            <a:off x="797947" y="1390812"/>
            <a:ext cx="5647241" cy="2886944"/>
          </a:xfrm>
        </p:spPr>
        <p:txBody>
          <a:bodyPr/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Choosing from multiple beans in the context: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by type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by name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@Primary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@Qualifier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fails with an exception</a:t>
            </a:r>
          </a:p>
          <a:p>
            <a:pPr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693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  <a:endParaRPr lang="en-GB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522C259-1AF8-40CB-BB39-96A25F5DC97A}"/>
              </a:ext>
            </a:extLst>
          </p:cNvPr>
          <p:cNvSpPr txBox="1">
            <a:spLocks/>
          </p:cNvSpPr>
          <p:nvPr/>
        </p:nvSpPr>
        <p:spPr>
          <a:xfrm>
            <a:off x="806824" y="1524019"/>
            <a:ext cx="5016927" cy="65146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8FDF9C8-8303-4BFA-A799-6B35B23913A6}"/>
              </a:ext>
            </a:extLst>
          </p:cNvPr>
          <p:cNvSpPr txBox="1">
            <a:spLocks/>
          </p:cNvSpPr>
          <p:nvPr/>
        </p:nvSpPr>
        <p:spPr>
          <a:xfrm>
            <a:off x="797947" y="1390812"/>
            <a:ext cx="5647241" cy="28869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/>
              <a:t>Spring in </a:t>
            </a:r>
            <a:r>
              <a:rPr lang="en-US" sz="1400" dirty="0"/>
              <a:t>Action, by Craig Walls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hlinkClick r:id="rId2"/>
              </a:rPr>
              <a:t>Youtube</a:t>
            </a:r>
            <a:r>
              <a:rPr lang="en-US" sz="1400" dirty="0">
                <a:hlinkClick r:id="rId2"/>
              </a:rPr>
              <a:t> Spring playlist, by Laurentiu Spilca</a:t>
            </a:r>
            <a:endParaRPr lang="en-US" sz="1400" dirty="0"/>
          </a:p>
          <a:p>
            <a:pPr lvl="1" indent="0">
              <a:buFont typeface="Wingdings" panose="05000000000000000000" pitchFamily="2" charset="2"/>
              <a:buNone/>
            </a:pPr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50158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GB" dirty="0"/>
              <a:t>DANIELA CIUPERCA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C1730E-3B1E-41C5-9ADE-8766D30D763F}"/>
              </a:ext>
            </a:extLst>
          </p:cNvPr>
          <p:cNvSpPr txBox="1"/>
          <p:nvPr/>
        </p:nvSpPr>
        <p:spPr>
          <a:xfrm>
            <a:off x="4838330" y="2494131"/>
            <a:ext cx="57904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48977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  <a:endParaRPr lang="en-GB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550BF0CD-4709-4C21-AA28-698083ADB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726" y="1988598"/>
            <a:ext cx="3542190" cy="354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874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sz="2000" dirty="0"/>
              <a:t>What is spring framework</a:t>
            </a:r>
          </a:p>
          <a:p>
            <a:r>
              <a:rPr lang="en-US" sz="2000" dirty="0"/>
              <a:t>maven</a:t>
            </a:r>
          </a:p>
          <a:p>
            <a:r>
              <a:rPr lang="en-US" sz="2000" dirty="0"/>
              <a:t>Spring context</a:t>
            </a:r>
          </a:p>
          <a:p>
            <a:r>
              <a:rPr lang="en-US" sz="2000" dirty="0"/>
              <a:t>How to put a bean in the context</a:t>
            </a:r>
          </a:p>
          <a:p>
            <a:r>
              <a:rPr lang="en-GB" sz="2000" dirty="0">
                <a:solidFill>
                  <a:schemeClr val="tx1"/>
                </a:solidFill>
              </a:rPr>
              <a:t>How to retrieve a bean from the context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839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spring framework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3"/>
          </p:nvPr>
        </p:nvSpPr>
        <p:spPr>
          <a:xfrm>
            <a:off x="842335" y="1603878"/>
            <a:ext cx="10521082" cy="473565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application framework: a set of commonly-used software functionalities that provides a foundation for developing an application.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saves time and helps ensure you have fewer chances of generating bugs.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technical code is larger than the business logic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modular 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 world usage: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backend apps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automation testing frameworks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desktop apps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mobile apps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388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spring framework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3"/>
          </p:nvPr>
        </p:nvSpPr>
        <p:spPr>
          <a:xfrm>
            <a:off x="797947" y="1373057"/>
            <a:ext cx="10512204" cy="4802853"/>
          </a:xfrm>
        </p:spPr>
        <p:txBody>
          <a:bodyPr/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Objectives of this course using Spring: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use the Spring context and understands aspects (Spring Core)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implement data exchange between apps using REST APIs (Spring MVC)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implement the mechanism of a Spring app to connect to a database and work with the persisted data (Spring Data JDBC and Spring data JPA)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build basic apps that use the convention over configuration approach (Spring Boot)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testing Spring apps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Spring modules we will discuss further: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Spring Core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Spring MVC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Spring Boot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Spring Data JDBC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Spring Data JPA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Spring Testing</a:t>
            </a:r>
          </a:p>
        </p:txBody>
      </p:sp>
    </p:spTree>
    <p:extLst>
      <p:ext uri="{BB962C8B-B14F-4D97-AF65-F5344CB8AC3E}">
        <p14:creationId xmlns:p14="http://schemas.microsoft.com/office/powerpoint/2010/main" val="683570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core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3"/>
          </p:nvPr>
        </p:nvSpPr>
        <p:spPr>
          <a:xfrm>
            <a:off x="797947" y="1914595"/>
            <a:ext cx="5016927" cy="3617401"/>
          </a:xfrm>
        </p:spPr>
        <p:txBody>
          <a:bodyPr/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Provides the fundamental mechanisms used by Spring to integrate into apps: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Spring Context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Dependency Injection (DI)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Spring Aspect Oriented Programming (AOP)</a:t>
            </a:r>
          </a:p>
          <a:p>
            <a:pPr marL="571500" lvl="1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211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maven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8C663103-E8FE-44AD-B5C7-A1A91865908C}"/>
              </a:ext>
            </a:extLst>
          </p:cNvPr>
          <p:cNvSpPr txBox="1">
            <a:spLocks/>
          </p:cNvSpPr>
          <p:nvPr/>
        </p:nvSpPr>
        <p:spPr>
          <a:xfrm>
            <a:off x="877845" y="1185888"/>
            <a:ext cx="5611731" cy="5121402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building tool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building tasks: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downloading the dependencies needed by your app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running tests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validating that the syntax follows some rules that you define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checking for security vulnerabilities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compiling the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pom.xml file: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dependencies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plugins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building configurations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198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context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0378B-0470-479C-AE33-E34DC26851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15702" y="1534375"/>
            <a:ext cx="9739848" cy="176971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place in the memory of your app in which we add all the object instances that we want the framework to manage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beans: object instances we add to the Spring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all objects in your app need to be managed by Spring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err="1"/>
              <a:t>AnnotationConfigApplicationContext</a:t>
            </a:r>
            <a:r>
              <a:rPr lang="en-US" dirty="0"/>
              <a:t> class is the most used approach to obtain a reference to the context</a:t>
            </a:r>
          </a:p>
        </p:txBody>
      </p:sp>
    </p:spTree>
    <p:extLst>
      <p:ext uri="{BB962C8B-B14F-4D97-AF65-F5344CB8AC3E}">
        <p14:creationId xmlns:p14="http://schemas.microsoft.com/office/powerpoint/2010/main" val="2944617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How to put a bean in the context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13E8C7-5A7F-4F30-A98E-C279784EA9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97946" y="1628200"/>
            <a:ext cx="3942729" cy="29208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Annotation approach versus xml approach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Annotation approach: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@Bean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stereotype annotations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@Component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@Controller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@RestController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@Service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/>
              <a:t> @Repository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programmatically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328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How to put a bean in the context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13E8C7-5A7F-4F30-A98E-C279784EA9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97946" y="1628201"/>
            <a:ext cx="10973844" cy="505984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Steps for using @Bean:</a:t>
            </a:r>
          </a:p>
          <a:p>
            <a:pPr marL="628650" lvl="1" indent="-342900">
              <a:buAutoNum type="arabicPeriod"/>
            </a:pPr>
            <a:r>
              <a:rPr lang="en-US" dirty="0"/>
              <a:t>define a @Configuration class</a:t>
            </a:r>
          </a:p>
          <a:p>
            <a:pPr marL="628650" lvl="1" indent="-342900">
              <a:buAutoNum type="arabicPeriod"/>
            </a:pPr>
            <a:r>
              <a:rPr lang="en-US" dirty="0"/>
              <a:t>create a method in this class and annotate it with @Bean. This method should return the instance you want to become a bean</a:t>
            </a:r>
          </a:p>
          <a:p>
            <a:pPr marL="628650" lvl="1" indent="-342900">
              <a:buAutoNum type="arabicPeriod"/>
            </a:pPr>
            <a:r>
              <a:rPr lang="en-US" dirty="0"/>
              <a:t>make Spring use the configuration class when creating the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Steps for using stereotypes annotations:</a:t>
            </a:r>
          </a:p>
          <a:p>
            <a:pPr marL="628650" lvl="1" indent="-342900">
              <a:buAutoNum type="arabicPeriod"/>
            </a:pPr>
            <a:r>
              <a:rPr lang="en-US" dirty="0"/>
              <a:t>mark the class of the bean with a stereotype annotation (for example, @Component)</a:t>
            </a:r>
          </a:p>
          <a:p>
            <a:pPr marL="628650" lvl="1" indent="-342900">
              <a:buAutoNum type="arabicPeriod"/>
            </a:pPr>
            <a:r>
              <a:rPr lang="en-US" dirty="0"/>
              <a:t>add @ComponentScan to a @Configuration class, to instruct Spring where to look for stereotype annotations</a:t>
            </a:r>
          </a:p>
          <a:p>
            <a:pPr marL="628650" lvl="1" indent="-342900">
              <a:buAutoNum type="arabicPeriod"/>
            </a:pPr>
            <a:r>
              <a:rPr lang="en-US" dirty="0"/>
              <a:t>make Spring use the configuration class when creating the context</a:t>
            </a:r>
          </a:p>
          <a:p>
            <a:endParaRPr lang="en-US" dirty="0"/>
          </a:p>
          <a:p>
            <a:pPr marL="571500" lvl="1">
              <a:buFont typeface="Arial" panose="020B0604020202020204" pitchFamily="34" charset="0"/>
              <a:buChar char="•"/>
            </a:pPr>
            <a:endParaRPr lang="en-US" dirty="0"/>
          </a:p>
          <a:p>
            <a:pPr marL="285750"/>
            <a:endParaRPr lang="en-US" dirty="0"/>
          </a:p>
          <a:p>
            <a:pPr marL="571500" lvl="1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711181"/>
      </p:ext>
    </p:extLst>
  </p:cSld>
  <p:clrMapOvr>
    <a:masterClrMapping/>
  </p:clrMapOvr>
</p:sld>
</file>

<file path=ppt/theme/theme1.xml><?xml version="1.0" encoding="utf-8"?>
<a:theme xmlns:a="http://schemas.openxmlformats.org/drawingml/2006/main" name="Endava PPT slides">
  <a:themeElements>
    <a:clrScheme name="Endava colors">
      <a:dk1>
        <a:srgbClr val="000000"/>
      </a:dk1>
      <a:lt1>
        <a:srgbClr val="FFFFFF"/>
      </a:lt1>
      <a:dk2>
        <a:srgbClr val="BDBEC0"/>
      </a:dk2>
      <a:lt2>
        <a:srgbClr val="FFFFFF"/>
      </a:lt2>
      <a:accent1>
        <a:srgbClr val="DF411C"/>
      </a:accent1>
      <a:accent2>
        <a:srgbClr val="000000"/>
      </a:accent2>
      <a:accent3>
        <a:srgbClr val="E8775C"/>
      </a:accent3>
      <a:accent4>
        <a:srgbClr val="7F878B"/>
      </a:accent4>
      <a:accent5>
        <a:srgbClr val="252729"/>
      </a:accent5>
      <a:accent6>
        <a:srgbClr val="000000"/>
      </a:accent6>
      <a:hlink>
        <a:srgbClr val="DF411C"/>
      </a:hlink>
      <a:folHlink>
        <a:srgbClr val="000000"/>
      </a:folHlink>
    </a:clrScheme>
    <a:fontScheme name="Endava standard font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template-August2016" id="{8759937A-5D00-4C83-80D3-05A5A75A846C}" vid="{73A0825B-A9DC-4B49-80BD-44022E3E56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6496F0502D74BB4A164540D9F4E20" ma:contentTypeVersion="9" ma:contentTypeDescription="Create a new document." ma:contentTypeScope="" ma:versionID="dd0aab780523660e9a93d68eaca1d4c8">
  <xsd:schema xmlns:xsd="http://www.w3.org/2001/XMLSchema" xmlns:xs="http://www.w3.org/2001/XMLSchema" xmlns:p="http://schemas.microsoft.com/office/2006/metadata/properties" xmlns:ns2="e46040f1-2c7b-4e77-93af-f395b8cc6f01" xmlns:ns3="d55f746a-da14-4add-a151-1520bd7cadf3" targetNamespace="http://schemas.microsoft.com/office/2006/metadata/properties" ma:root="true" ma:fieldsID="874e7951cf76d627ae71890a9b9db7ad" ns2:_="" ns3:_="">
    <xsd:import namespace="e46040f1-2c7b-4e77-93af-f395b8cc6f01"/>
    <xsd:import namespace="d55f746a-da14-4add-a151-1520bd7cad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040f1-2c7b-4e77-93af-f395b8cc6f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5f746a-da14-4add-a151-1520bd7cadf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84AD72E-843A-436C-8DC6-0257A4ECE7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6040f1-2c7b-4e77-93af-f395b8cc6f01"/>
    <ds:schemaRef ds:uri="d55f746a-da14-4add-a151-1520bd7cadf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42C2D96-7AE6-498C-A65A-58BFE51032E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E70423-9FE9-4B65-9BE2-E34FCE1BD5F6}">
  <ds:schemaRefs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4e7e4dd7-87a7-44ed-a117-880e36b8a711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9a90466d-298e-42c6-9514-fada4205df45"/>
    <ds:schemaRef ds:uri="b00bdadb-5151-4b9a-bcb6-794e3648a44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PPT-template-August2016</Template>
  <TotalTime>2156</TotalTime>
  <Words>696</Words>
  <Application>Microsoft Office PowerPoint</Application>
  <PresentationFormat>Widescreen</PresentationFormat>
  <Paragraphs>134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Endava PPT slides</vt:lpstr>
      <vt:lpstr>Web technologies using java</vt:lpstr>
      <vt:lpstr>agenda</vt:lpstr>
      <vt:lpstr>What is spring framework</vt:lpstr>
      <vt:lpstr>What is spring framework</vt:lpstr>
      <vt:lpstr>Spring core</vt:lpstr>
      <vt:lpstr>maven</vt:lpstr>
      <vt:lpstr>Spring context</vt:lpstr>
      <vt:lpstr>How to put a bean in the context</vt:lpstr>
      <vt:lpstr>How to put a bean in the context</vt:lpstr>
      <vt:lpstr>How to put a bean in the context</vt:lpstr>
      <vt:lpstr>How to retrieve a bean from the context</vt:lpstr>
      <vt:lpstr>How to retrieve a bean from the context</vt:lpstr>
      <vt:lpstr>bibliography</vt:lpstr>
      <vt:lpstr>PowerPoint Presentation</vt:lpstr>
      <vt:lpstr>Q&amp;A</vt:lpstr>
    </vt:vector>
  </TitlesOfParts>
  <Company>Endava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use colour for keywords</dc:title>
  <dc:creator>Ana Maria Scridon</dc:creator>
  <cp:lastModifiedBy>Daniela Mihaela Ciuperca</cp:lastModifiedBy>
  <cp:revision>201</cp:revision>
  <cp:lastPrinted>2015-07-09T12:46:33Z</cp:lastPrinted>
  <dcterms:created xsi:type="dcterms:W3CDTF">2017-02-27T09:06:14Z</dcterms:created>
  <dcterms:modified xsi:type="dcterms:W3CDTF">2021-11-11T12:41:44Z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0x010100A796496F0502D74BB4A164540D9F4E20</vt:lpwstr>
  </property>
  <property fmtid="{D5CDD505-2E9C-101B-9397-08002B2CF9AE}" pid="3" name="_dlc_DocIdItemGuid">
    <vt:lpwstr>0fa16cee-d055-4cfb-a04f-da5a647cef96</vt:lpwstr>
  </property>
  <property fmtid="{D5CDD505-2E9C-101B-9397-08002B2CF9AE}" pid="4" name="TaskStatus">
    <vt:lpwstr>Not Started</vt:lpwstr>
  </property>
  <property fmtid="{D5CDD505-2E9C-101B-9397-08002B2CF9AE}" pid="5" name="_dlc_policyId">
    <vt:lpwstr/>
  </property>
  <property fmtid="{D5CDD505-2E9C-101B-9397-08002B2CF9AE}" pid="6" name="StartDate">
    <vt:lpwstr>2019-09-13T08:00:22Z</vt:lpwstr>
  </property>
  <property fmtid="{D5CDD505-2E9C-101B-9397-08002B2CF9AE}" pid="7" name="ItemRetentionFormula">
    <vt:lpwstr/>
  </property>
  <property fmtid="{D5CDD505-2E9C-101B-9397-08002B2CF9AE}" pid="8" name="Priority">
    <vt:lpwstr>(2) Normal</vt:lpwstr>
  </property>
</Properties>
</file>

<file path=docProps/thumbnail.jpeg>
</file>